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3" r:id="rId10"/>
    <p:sldId id="266" r:id="rId11"/>
    <p:sldId id="267" r:id="rId12"/>
    <p:sldId id="265" r:id="rId13"/>
    <p:sldId id="271" r:id="rId14"/>
    <p:sldId id="269" r:id="rId15"/>
    <p:sldId id="270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66" autoAdjust="0"/>
    <p:restoredTop sz="94660"/>
  </p:normalViewPr>
  <p:slideViewPr>
    <p:cSldViewPr snapToGrid="0">
      <p:cViewPr>
        <p:scale>
          <a:sx n="140" d="100"/>
          <a:sy n="140" d="100"/>
        </p:scale>
        <p:origin x="108" y="-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C309F-B7FE-41AD-9B8F-8B0213CF0216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D7F1D-2BC7-4C5A-94E3-D77355F4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7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Stormwater Management and MS4 Compliance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006" y="4050833"/>
            <a:ext cx="8423997" cy="1096899"/>
          </a:xfrm>
        </p:spPr>
        <p:txBody>
          <a:bodyPr/>
          <a:lstStyle/>
          <a:p>
            <a:r>
              <a:rPr lang="en-US" dirty="0"/>
              <a:t>Presented by the South Londonderry Township Environmental Advisory Council</a:t>
            </a:r>
          </a:p>
        </p:txBody>
      </p:sp>
    </p:spTree>
    <p:extLst>
      <p:ext uri="{BB962C8B-B14F-4D97-AF65-F5344CB8AC3E}">
        <p14:creationId xmlns:p14="http://schemas.microsoft.com/office/powerpoint/2010/main" val="118266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 MS4 Permit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MS4 Permit is on a 5 year cycle</a:t>
            </a:r>
          </a:p>
          <a:p>
            <a:r>
              <a:rPr lang="en-US" dirty="0"/>
              <a:t>The MS4 Permit is up for renewal this year</a:t>
            </a:r>
          </a:p>
          <a:p>
            <a:pPr lvl="1"/>
            <a:r>
              <a:rPr lang="en-US" dirty="0"/>
              <a:t>Applications for Notice of Intent (NOI) to discharge are due by September 16, 2017</a:t>
            </a:r>
          </a:p>
          <a:p>
            <a:pPr lvl="1"/>
            <a:r>
              <a:rPr lang="en-US" dirty="0"/>
              <a:t>New permit requires the submission of a pollution reduction plan</a:t>
            </a:r>
          </a:p>
          <a:p>
            <a:pPr lvl="2"/>
            <a:r>
              <a:rPr lang="en-US" dirty="0"/>
              <a:t>Includes local impaired waters, and</a:t>
            </a:r>
          </a:p>
          <a:p>
            <a:pPr lvl="2"/>
            <a:r>
              <a:rPr lang="en-US" dirty="0"/>
              <a:t>Chesapeake Bay</a:t>
            </a:r>
          </a:p>
          <a:p>
            <a:pPr lvl="1"/>
            <a:r>
              <a:rPr lang="en-US" dirty="0"/>
              <a:t>Pollution reduction plan needs to be submitted for public comment no later than August 3, 2017</a:t>
            </a:r>
          </a:p>
        </p:txBody>
      </p:sp>
    </p:spTree>
    <p:extLst>
      <p:ext uri="{BB962C8B-B14F-4D97-AF65-F5344CB8AC3E}">
        <p14:creationId xmlns:p14="http://schemas.microsoft.com/office/powerpoint/2010/main" val="268291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Pollution Reduction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pollution reduction plan describes how the permittee will accomplish the required pollution reduction for an impaired water body</a:t>
            </a:r>
          </a:p>
          <a:p>
            <a:r>
              <a:rPr lang="en-US" dirty="0"/>
              <a:t>The plan must detail where improvements will be made</a:t>
            </a:r>
          </a:p>
          <a:p>
            <a:r>
              <a:rPr lang="en-US" dirty="0"/>
              <a:t>The plan must detail how the improvements will be funded</a:t>
            </a:r>
          </a:p>
          <a:p>
            <a:r>
              <a:rPr lang="en-US" dirty="0"/>
              <a:t>How does the permittee know what improvements they need to make?</a:t>
            </a:r>
          </a:p>
        </p:txBody>
      </p:sp>
    </p:spTree>
    <p:extLst>
      <p:ext uri="{BB962C8B-B14F-4D97-AF65-F5344CB8AC3E}">
        <p14:creationId xmlns:p14="http://schemas.microsoft.com/office/powerpoint/2010/main" val="47284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SLT’s requirements?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/>
        </p:blipFill>
        <p:spPr>
          <a:xfrm>
            <a:off x="574832" y="1815922"/>
            <a:ext cx="10678648" cy="5537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/>
          <a:stretch/>
        </p:blipFill>
        <p:spPr>
          <a:xfrm>
            <a:off x="574832" y="2369712"/>
            <a:ext cx="10678648" cy="11022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48496" y="3576035"/>
            <a:ext cx="6941713" cy="3006160"/>
            <a:chOff x="4662152" y="4016063"/>
            <a:chExt cx="4533363" cy="1656024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55" t="1" r="19513" b="5303"/>
            <a:stretch/>
          </p:blipFill>
          <p:spPr>
            <a:xfrm>
              <a:off x="4662152" y="4016063"/>
              <a:ext cx="4520486" cy="5559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5" t="3633" r="19272"/>
            <a:stretch/>
          </p:blipFill>
          <p:spPr>
            <a:xfrm>
              <a:off x="4662152" y="4569853"/>
              <a:ext cx="4533363" cy="1102234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1648496" y="1867438"/>
            <a:ext cx="3000777" cy="18055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70491" y="1867438"/>
            <a:ext cx="584242" cy="18055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570491" y="3480520"/>
            <a:ext cx="584243" cy="2997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09116" y="3471946"/>
            <a:ext cx="150017" cy="2010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48496" y="3672995"/>
            <a:ext cx="6921995" cy="290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57623" y="6168980"/>
            <a:ext cx="347729" cy="413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34732" y="5581759"/>
            <a:ext cx="347729" cy="413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252612" y="4920988"/>
            <a:ext cx="347729" cy="413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b="5861"/>
          <a:stretch/>
        </p:blipFill>
        <p:spPr>
          <a:xfrm>
            <a:off x="615921" y="259011"/>
            <a:ext cx="7652315" cy="60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7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TMDL?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TMDL stands for Total Maximum Daily Load. It’s the amount of pollution a water body can receive and still meet water quality standards.</a:t>
            </a:r>
          </a:p>
          <a:p>
            <a:r>
              <a:rPr lang="en-US" dirty="0"/>
              <a:t>Think of it as a “pollution diet”</a:t>
            </a:r>
          </a:p>
          <a:p>
            <a:r>
              <a:rPr lang="en-US" dirty="0"/>
              <a:t>TMDLs are expensive to comply with</a:t>
            </a:r>
          </a:p>
          <a:p>
            <a:r>
              <a:rPr lang="en-US" dirty="0"/>
              <a:t>TMDLs force a permittee into an individual permit instead of a general permit, which also increases costs</a:t>
            </a:r>
          </a:p>
          <a:p>
            <a:r>
              <a:rPr lang="en-US" dirty="0"/>
              <a:t>Currently South Londonderry Township does not have any TMDLs</a:t>
            </a:r>
          </a:p>
          <a:p>
            <a:r>
              <a:rPr lang="en-US" dirty="0"/>
              <a:t>Pollution reduction plans are a mechanism to keep permittees from having TMDLs imposed on their impaired waters</a:t>
            </a:r>
          </a:p>
        </p:txBody>
      </p:sp>
    </p:spTree>
    <p:extLst>
      <p:ext uri="{BB962C8B-B14F-4D97-AF65-F5344CB8AC3E}">
        <p14:creationId xmlns:p14="http://schemas.microsoft.com/office/powerpoint/2010/main" val="221982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things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587"/>
            <a:ext cx="8596668" cy="45087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South Londonderry Township is a current MS4 permittee</a:t>
            </a:r>
          </a:p>
          <a:p>
            <a:r>
              <a:rPr lang="en-US" dirty="0"/>
              <a:t>Their existing permit is up for renewal this year</a:t>
            </a:r>
          </a:p>
          <a:p>
            <a:r>
              <a:rPr lang="en-US" dirty="0"/>
              <a:t>DEP has changed some of the permit requirements</a:t>
            </a:r>
          </a:p>
          <a:p>
            <a:r>
              <a:rPr lang="en-US" dirty="0"/>
              <a:t>One of those changes, the pollution reduction plans, will require significant investment by SLT to maintain permit compliance</a:t>
            </a:r>
          </a:p>
          <a:p>
            <a:pPr lvl="1"/>
            <a:r>
              <a:rPr lang="en-US" dirty="0"/>
              <a:t>Those investments, although costly, can help avoid additional future costs associated with more stringent regulatory requirements, such as TMDL compliance</a:t>
            </a:r>
          </a:p>
          <a:p>
            <a:r>
              <a:rPr lang="en-US" dirty="0"/>
              <a:t>The point of the permit and pollution reduction plans is to improve our local and regional water quality</a:t>
            </a:r>
          </a:p>
          <a:p>
            <a:r>
              <a:rPr lang="en-US" dirty="0"/>
              <a:t>What can you do?</a:t>
            </a:r>
          </a:p>
          <a:p>
            <a:pPr lvl="1"/>
            <a:r>
              <a:rPr lang="en-US" dirty="0"/>
              <a:t>Our </a:t>
            </a:r>
            <a:r>
              <a:rPr lang="en-US" dirty="0" err="1"/>
              <a:t>stormwater</a:t>
            </a:r>
            <a:r>
              <a:rPr lang="en-US" dirty="0"/>
              <a:t> gets directed to our local streams – IT DOES NOT GO THROUGH THE WASTEWATER TREATMENT PLANT</a:t>
            </a:r>
          </a:p>
          <a:p>
            <a:pPr lvl="1"/>
            <a:r>
              <a:rPr lang="en-US" dirty="0"/>
              <a:t>If you pour something into a storm sewer inlet, it’s like pouring it directly into a stream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7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1699854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4149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Stormwater?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7" y="1223065"/>
            <a:ext cx="7031457" cy="5424267"/>
          </a:xfrm>
        </p:spPr>
      </p:pic>
    </p:spTree>
    <p:extLst>
      <p:ext uri="{BB962C8B-B14F-4D97-AF65-F5344CB8AC3E}">
        <p14:creationId xmlns:p14="http://schemas.microsoft.com/office/powerpoint/2010/main" val="30576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manage </a:t>
            </a:r>
            <a:r>
              <a:rPr lang="en-US" dirty="0" err="1"/>
              <a:t>stormwater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6044"/>
            <a:ext cx="8741044" cy="4620376"/>
          </a:xfrm>
        </p:spPr>
      </p:pic>
    </p:spTree>
    <p:extLst>
      <p:ext uri="{BB962C8B-B14F-4D97-AF65-F5344CB8AC3E}">
        <p14:creationId xmlns:p14="http://schemas.microsoft.com/office/powerpoint/2010/main" val="385860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 dirty="0" err="1"/>
              <a:t>stormwater</a:t>
            </a:r>
            <a:r>
              <a:rPr lang="en-US" dirty="0"/>
              <a:t> managed?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77115"/>
            <a:ext cx="7565761" cy="4896729"/>
          </a:xfrm>
        </p:spPr>
      </p:pic>
    </p:spTree>
    <p:extLst>
      <p:ext uri="{BB962C8B-B14F-4D97-AF65-F5344CB8AC3E}">
        <p14:creationId xmlns:p14="http://schemas.microsoft.com/office/powerpoint/2010/main" val="399044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versus Wastewater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07240"/>
            <a:ext cx="9142177" cy="4716665"/>
          </a:xfrm>
        </p:spPr>
      </p:pic>
    </p:spTree>
    <p:extLst>
      <p:ext uri="{BB962C8B-B14F-4D97-AF65-F5344CB8AC3E}">
        <p14:creationId xmlns:p14="http://schemas.microsoft.com/office/powerpoint/2010/main" val="378675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MS4 Permit?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5130"/>
            <a:ext cx="8596668" cy="5064459"/>
          </a:xfrm>
        </p:spPr>
        <p:txBody>
          <a:bodyPr/>
          <a:lstStyle/>
          <a:p>
            <a:r>
              <a:rPr lang="en-US" dirty="0"/>
              <a:t>MS4 stands for Municipal Separate Storm Sewer System</a:t>
            </a:r>
          </a:p>
          <a:p>
            <a:r>
              <a:rPr lang="en-US" dirty="0"/>
              <a:t>An MS4 is a conveyance or system of conveyances that is:</a:t>
            </a:r>
          </a:p>
          <a:p>
            <a:pPr lvl="1"/>
            <a:r>
              <a:rPr lang="en-US" dirty="0"/>
              <a:t>Owned by a state, city, town, village, or other public entity that discharges to waters of the US;</a:t>
            </a:r>
          </a:p>
          <a:p>
            <a:pPr lvl="1"/>
            <a:r>
              <a:rPr lang="en-US" dirty="0"/>
              <a:t>Designed or used to collect or convey </a:t>
            </a:r>
            <a:r>
              <a:rPr lang="en-US" dirty="0" err="1"/>
              <a:t>stormwater</a:t>
            </a:r>
            <a:r>
              <a:rPr lang="en-US" dirty="0"/>
              <a:t> (e.g., storm drains, pipes, ditches);</a:t>
            </a:r>
          </a:p>
          <a:p>
            <a:pPr lvl="1"/>
            <a:r>
              <a:rPr lang="en-US" dirty="0"/>
              <a:t>Not a combined sewer, and;</a:t>
            </a:r>
          </a:p>
          <a:p>
            <a:pPr lvl="1"/>
            <a:r>
              <a:rPr lang="en-US" dirty="0"/>
              <a:t>Not part of a sewage treatment plant, or publicly owned treatment works.</a:t>
            </a:r>
          </a:p>
          <a:p>
            <a:r>
              <a:rPr lang="en-US" dirty="0"/>
              <a:t>This permit is a federal EPA National Pollution Discharge Elimination System (NPDES) permit administered through the Commonwealth of Pennsylvania (PAG-13).</a:t>
            </a:r>
          </a:p>
          <a:p>
            <a:r>
              <a:rPr lang="en-US" dirty="0"/>
              <a:t>In Pennsylvania there are two Large MS4s, no Medium MS4s, and 953 Small MS4s</a:t>
            </a:r>
          </a:p>
        </p:txBody>
      </p:sp>
    </p:spTree>
    <p:extLst>
      <p:ext uri="{BB962C8B-B14F-4D97-AF65-F5344CB8AC3E}">
        <p14:creationId xmlns:p14="http://schemas.microsoft.com/office/powerpoint/2010/main" val="82876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regulated small MS4?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 Londonderry Township is designated as a regulated small MS4.</a:t>
            </a:r>
          </a:p>
          <a:p>
            <a:r>
              <a:rPr lang="en-US" dirty="0"/>
              <a:t>Defined as the portion of a small MS4 located within a designated Urbanized Area (UA) or a small MS4 that is specifically designated by DEP.</a:t>
            </a:r>
          </a:p>
          <a:p>
            <a:r>
              <a:rPr lang="en-US" dirty="0"/>
              <a:t>UA is based upon the US Census Bureau data (2010)</a:t>
            </a:r>
          </a:p>
        </p:txBody>
      </p:sp>
    </p:spTree>
    <p:extLst>
      <p:ext uri="{BB962C8B-B14F-4D97-AF65-F5344CB8AC3E}">
        <p14:creationId xmlns:p14="http://schemas.microsoft.com/office/powerpoint/2010/main" val="71915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1" y="259011"/>
            <a:ext cx="6599015" cy="60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MS4 Permit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Permittee (South Londonderry Township) must develop and implement a </a:t>
            </a:r>
            <a:r>
              <a:rPr lang="en-US" dirty="0" err="1"/>
              <a:t>stormwater</a:t>
            </a:r>
            <a:r>
              <a:rPr lang="en-US" dirty="0"/>
              <a:t> management program of Best Management Practices (BMPs) to reduce the discharge of pollutants from the regulated MS4 to the Maximum Extent Practicable.</a:t>
            </a:r>
          </a:p>
          <a:p>
            <a:r>
              <a:rPr lang="en-US" dirty="0"/>
              <a:t>To accomplish this, MS4 Permits have 6 minimum control measures (MCMs)</a:t>
            </a:r>
          </a:p>
          <a:p>
            <a:pPr lvl="1"/>
            <a:r>
              <a:rPr lang="en-US" dirty="0"/>
              <a:t>Public Education and Outreach</a:t>
            </a:r>
          </a:p>
          <a:p>
            <a:pPr lvl="1"/>
            <a:r>
              <a:rPr lang="en-US" dirty="0"/>
              <a:t>Public Involvement and Participation</a:t>
            </a:r>
          </a:p>
          <a:p>
            <a:pPr lvl="1"/>
            <a:r>
              <a:rPr lang="en-US" dirty="0"/>
              <a:t>Illicit Discharge Detection and Elimination</a:t>
            </a:r>
          </a:p>
          <a:p>
            <a:pPr lvl="1"/>
            <a:r>
              <a:rPr lang="en-US" dirty="0"/>
              <a:t>Construction Site Stormwater Runoff Control</a:t>
            </a:r>
          </a:p>
          <a:p>
            <a:pPr lvl="1"/>
            <a:r>
              <a:rPr lang="en-US" dirty="0"/>
              <a:t>Post-Construction Stormwater Management</a:t>
            </a:r>
          </a:p>
          <a:p>
            <a:pPr lvl="1"/>
            <a:r>
              <a:rPr lang="en-US" dirty="0"/>
              <a:t>Pollution Prevention/Good Housekeeping</a:t>
            </a:r>
          </a:p>
        </p:txBody>
      </p:sp>
    </p:spTree>
    <p:extLst>
      <p:ext uri="{BB962C8B-B14F-4D97-AF65-F5344CB8AC3E}">
        <p14:creationId xmlns:p14="http://schemas.microsoft.com/office/powerpoint/2010/main" val="24282756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657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Stormwater Management and MS4 Compliance</vt:lpstr>
      <vt:lpstr>What is Stormwater?</vt:lpstr>
      <vt:lpstr>Why do we manage stormwater?</vt:lpstr>
      <vt:lpstr>How is stormwater managed?</vt:lpstr>
      <vt:lpstr>Stormwater versus Wastewater</vt:lpstr>
      <vt:lpstr>What is a MS4 Permit?</vt:lpstr>
      <vt:lpstr>What is a regulated small MS4?</vt:lpstr>
      <vt:lpstr>PowerPoint Presentation</vt:lpstr>
      <vt:lpstr>MS4 Permit Compliance</vt:lpstr>
      <vt:lpstr>Changes to the MS4 Permit </vt:lpstr>
      <vt:lpstr>What is a Pollution Reduction Plan?</vt:lpstr>
      <vt:lpstr>What are SLT’s requirements?</vt:lpstr>
      <vt:lpstr>PowerPoint Presentation</vt:lpstr>
      <vt:lpstr>What’s a TMDL?</vt:lpstr>
      <vt:lpstr>Wrapping things up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Management and MS4 Compliance</dc:title>
  <dc:creator>Michael P. Callahan</dc:creator>
  <cp:lastModifiedBy>Samantha Smith</cp:lastModifiedBy>
  <cp:revision>27</cp:revision>
  <cp:lastPrinted>2017-05-15T13:20:19Z</cp:lastPrinted>
  <dcterms:created xsi:type="dcterms:W3CDTF">2017-05-03T17:53:09Z</dcterms:created>
  <dcterms:modified xsi:type="dcterms:W3CDTF">2017-05-25T18:28:16Z</dcterms:modified>
</cp:coreProperties>
</file>